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4" r:id="rId3"/>
    <p:sldId id="265" r:id="rId4"/>
    <p:sldId id="259" r:id="rId5"/>
    <p:sldId id="284" r:id="rId6"/>
    <p:sldId id="260" r:id="rId7"/>
    <p:sldId id="257" r:id="rId8"/>
    <p:sldId id="258" r:id="rId9"/>
    <p:sldId id="261" r:id="rId10"/>
    <p:sldId id="274" r:id="rId11"/>
    <p:sldId id="262" r:id="rId12"/>
    <p:sldId id="269" r:id="rId13"/>
    <p:sldId id="270" r:id="rId14"/>
    <p:sldId id="272" r:id="rId15"/>
    <p:sldId id="275" r:id="rId16"/>
    <p:sldId id="276" r:id="rId17"/>
    <p:sldId id="277" r:id="rId18"/>
    <p:sldId id="278" r:id="rId19"/>
    <p:sldId id="285" r:id="rId20"/>
    <p:sldId id="279" r:id="rId21"/>
    <p:sldId id="280" r:id="rId22"/>
    <p:sldId id="281" r:id="rId23"/>
    <p:sldId id="282" r:id="rId24"/>
    <p:sldId id="283" r:id="rId25"/>
    <p:sldId id="286" r:id="rId26"/>
    <p:sldId id="26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48" autoAdjust="0"/>
    <p:restoredTop sz="94660"/>
  </p:normalViewPr>
  <p:slideViewPr>
    <p:cSldViewPr>
      <p:cViewPr>
        <p:scale>
          <a:sx n="40" d="100"/>
          <a:sy n="40" d="100"/>
        </p:scale>
        <p:origin x="-102" y="-8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C95E279-E2CA-4E8D-8DE0-E3B622EAC943}" type="datetimeFigureOut">
              <a:rPr lang="en-US" smtClean="0"/>
              <a:t>4/27/2014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31A530D-47E3-4797-A815-0D2E5B399F9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95E279-E2CA-4E8D-8DE0-E3B622EAC943}"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A530D-47E3-4797-A815-0D2E5B399F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95E279-E2CA-4E8D-8DE0-E3B622EAC943}"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A530D-47E3-4797-A815-0D2E5B399F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95E279-E2CA-4E8D-8DE0-E3B622EAC943}"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A530D-47E3-4797-A815-0D2E5B399F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C95E279-E2CA-4E8D-8DE0-E3B622EAC943}"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A530D-47E3-4797-A815-0D2E5B399F9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95E279-E2CA-4E8D-8DE0-E3B622EAC943}" type="datetimeFigureOut">
              <a:rPr lang="en-US" smtClean="0"/>
              <a:t>4/27/2014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A530D-47E3-4797-A815-0D2E5B399F9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C95E279-E2CA-4E8D-8DE0-E3B622EAC943}" type="datetimeFigureOut">
              <a:rPr lang="en-US" smtClean="0"/>
              <a:t>4/27/2014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1A530D-47E3-4797-A815-0D2E5B399F9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95E279-E2CA-4E8D-8DE0-E3B622EAC943}" type="datetimeFigureOut">
              <a:rPr lang="en-US" smtClean="0"/>
              <a:t>4/27/2014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A530D-47E3-4797-A815-0D2E5B399F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95E279-E2CA-4E8D-8DE0-E3B622EAC943}" type="datetimeFigureOut">
              <a:rPr lang="en-US" smtClean="0"/>
              <a:t>4/27/2014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1A530D-47E3-4797-A815-0D2E5B399F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95E279-E2CA-4E8D-8DE0-E3B622EAC943}" type="datetimeFigureOut">
              <a:rPr lang="en-US" smtClean="0"/>
              <a:t>4/27/2014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A530D-47E3-4797-A815-0D2E5B399F9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95E279-E2CA-4E8D-8DE0-E3B622EAC943}" type="datetimeFigureOut">
              <a:rPr lang="en-US" smtClean="0"/>
              <a:t>4/27/2014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31A530D-47E3-4797-A815-0D2E5B399F9B}"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C95E279-E2CA-4E8D-8DE0-E3B622EAC943}" type="datetimeFigureOut">
              <a:rPr lang="en-US" smtClean="0"/>
              <a:t>4/27/2014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31A530D-47E3-4797-A815-0D2E5B399F9B}"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9.georgetown.edu/faculty/sandefur/handsonmath/downloads/pdf/light-s.pdf" TargetMode="External"/><Relationship Id="rId2" Type="http://schemas.openxmlformats.org/officeDocument/2006/relationships/hyperlink" Target="http://www9.georgetown.edu/faculty/sandefur/handsonmath/downloads/pdf/light-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470025"/>
          </a:xfrm>
        </p:spPr>
        <p:txBody>
          <a:bodyPr>
            <a:noAutofit/>
          </a:bodyPr>
          <a:lstStyle/>
          <a:p>
            <a:pPr algn="ctr"/>
            <a:r>
              <a:rPr lang="en-US" sz="6600" dirty="0" smtClean="0"/>
              <a:t>How Fast Does Light Travel in Water?</a:t>
            </a:r>
            <a:endParaRPr lang="en-US" sz="6600" dirty="0"/>
          </a:p>
        </p:txBody>
      </p:sp>
      <p:sp>
        <p:nvSpPr>
          <p:cNvPr id="3" name="Subtitle 2"/>
          <p:cNvSpPr>
            <a:spLocks noGrp="1"/>
          </p:cNvSpPr>
          <p:nvPr>
            <p:ph type="subTitle" idx="1"/>
          </p:nvPr>
        </p:nvSpPr>
        <p:spPr>
          <a:xfrm>
            <a:off x="1371600" y="5083935"/>
            <a:ext cx="6400800" cy="1752600"/>
          </a:xfrm>
        </p:spPr>
        <p:txBody>
          <a:bodyPr/>
          <a:lstStyle/>
          <a:p>
            <a:pPr algn="ctr"/>
            <a:r>
              <a:rPr lang="en-US" dirty="0" smtClean="0"/>
              <a:t>Hands-On Activity</a:t>
            </a:r>
          </a:p>
          <a:p>
            <a:pPr algn="ctr"/>
            <a:r>
              <a:rPr lang="en-US" dirty="0" smtClean="0"/>
              <a:t>Coordinating Seminar</a:t>
            </a:r>
          </a:p>
          <a:p>
            <a:pPr algn="ctr"/>
            <a:r>
              <a:rPr lang="en-US" dirty="0" smtClean="0"/>
              <a:t>Allison Cowan</a:t>
            </a:r>
            <a:endParaRPr lang="en-US" dirty="0"/>
          </a:p>
        </p:txBody>
      </p:sp>
    </p:spTree>
    <p:extLst>
      <p:ext uri="{BB962C8B-B14F-4D97-AF65-F5344CB8AC3E}">
        <p14:creationId xmlns:p14="http://schemas.microsoft.com/office/powerpoint/2010/main" val="3139854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96" y="2427697"/>
            <a:ext cx="3810000" cy="322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Displaying IMG_20140428_224204_44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isplaying IMG_20140428_224204_44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4946" y="838200"/>
            <a:ext cx="2740025" cy="1686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4945" y="2679821"/>
            <a:ext cx="2740025" cy="1809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4944" y="4692551"/>
            <a:ext cx="2740025" cy="1936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443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pPr lvl="0"/>
            <a:endParaRPr lang="en-US" sz="2800" dirty="0" smtClean="0"/>
          </a:p>
          <a:p>
            <a:pPr lvl="0"/>
            <a:r>
              <a:rPr lang="en-US" sz="2800" dirty="0" smtClean="0"/>
              <a:t>Assume </a:t>
            </a:r>
            <a:r>
              <a:rPr lang="en-US" sz="2800" dirty="0"/>
              <a:t>light travels 15 cm per nanoseconds. (This is just used as an initial guess.) Find the length of time in nanoseconds it would take light to travel from Point A to Point B following the path…</a:t>
            </a:r>
          </a:p>
          <a:p>
            <a:pPr lvl="1"/>
            <a:r>
              <a:rPr lang="en-US" dirty="0"/>
              <a:t>…when x=1 cm.</a:t>
            </a:r>
          </a:p>
          <a:p>
            <a:pPr lvl="1"/>
            <a:r>
              <a:rPr lang="en-US" dirty="0"/>
              <a:t>…when </a:t>
            </a:r>
            <a:r>
              <a:rPr lang="en-US" dirty="0" smtClean="0"/>
              <a:t>x=5 </a:t>
            </a:r>
            <a:r>
              <a:rPr lang="en-US" dirty="0"/>
              <a:t>cm.</a:t>
            </a:r>
          </a:p>
          <a:p>
            <a:pPr lvl="1"/>
            <a:r>
              <a:rPr lang="en-US" dirty="0"/>
              <a:t>…when </a:t>
            </a:r>
            <a:r>
              <a:rPr lang="en-US" dirty="0" smtClean="0"/>
              <a:t>x=10 </a:t>
            </a:r>
            <a:r>
              <a:rPr lang="en-US" dirty="0"/>
              <a:t>cm.</a:t>
            </a:r>
          </a:p>
          <a:p>
            <a:endParaRPr lang="en-US" dirty="0"/>
          </a:p>
        </p:txBody>
      </p:sp>
    </p:spTree>
    <p:extLst>
      <p:ext uri="{BB962C8B-B14F-4D97-AF65-F5344CB8AC3E}">
        <p14:creationId xmlns:p14="http://schemas.microsoft.com/office/powerpoint/2010/main" val="2872730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 continued</a:t>
            </a:r>
            <a:endParaRPr lang="en-US" dirty="0"/>
          </a:p>
        </p:txBody>
      </p:sp>
      <p:sp>
        <p:nvSpPr>
          <p:cNvPr id="3" name="Content Placeholder 2"/>
          <p:cNvSpPr>
            <a:spLocks noGrp="1"/>
          </p:cNvSpPr>
          <p:nvPr>
            <p:ph idx="1"/>
          </p:nvPr>
        </p:nvSpPr>
        <p:spPr/>
        <p:txBody>
          <a:bodyPr/>
          <a:lstStyle/>
          <a:p>
            <a:endParaRPr lang="en-US" dirty="0" smtClean="0"/>
          </a:p>
          <a:p>
            <a:r>
              <a:rPr lang="en-US" dirty="0" smtClean="0"/>
              <a:t>In order to do this, students should break up the path light takes into two separate pieces: A to the water level, and B to the water level. </a:t>
            </a:r>
          </a:p>
          <a:p>
            <a:endParaRPr lang="en-US" dirty="0" smtClean="0"/>
          </a:p>
          <a:p>
            <a:r>
              <a:rPr lang="en-US" dirty="0" smtClean="0"/>
              <a:t>Students may need hints to find the answer:</a:t>
            </a:r>
          </a:p>
          <a:p>
            <a:pPr lvl="1"/>
            <a:r>
              <a:rPr lang="en-US" dirty="0" smtClean="0"/>
              <a:t>How do you find the length of the hypotenuse of a right triangle?</a:t>
            </a:r>
          </a:p>
          <a:p>
            <a:pPr lvl="1"/>
            <a:r>
              <a:rPr lang="en-US" dirty="0" smtClean="0"/>
              <a:t>How do you calculate the amount of time it takes to drive 120 miles if you are driving 60 mph?</a:t>
            </a:r>
            <a:endParaRPr lang="en-US" dirty="0"/>
          </a:p>
        </p:txBody>
      </p:sp>
    </p:spTree>
    <p:extLst>
      <p:ext uri="{BB962C8B-B14F-4D97-AF65-F5344CB8AC3E}">
        <p14:creationId xmlns:p14="http://schemas.microsoft.com/office/powerpoint/2010/main" val="3089896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 continued</a:t>
            </a:r>
            <a:endParaRPr lang="en-US" dirty="0"/>
          </a:p>
        </p:txBody>
      </p:sp>
      <p:sp>
        <p:nvSpPr>
          <p:cNvPr id="3" name="Content Placeholder 2"/>
          <p:cNvSpPr>
            <a:spLocks noGrp="1"/>
          </p:cNvSpPr>
          <p:nvPr>
            <p:ph idx="1"/>
          </p:nvPr>
        </p:nvSpPr>
        <p:spPr/>
        <p:txBody>
          <a:bodyPr/>
          <a:lstStyle/>
          <a:p>
            <a:endParaRPr lang="en-US" dirty="0" smtClean="0"/>
          </a:p>
          <a:p>
            <a:r>
              <a:rPr lang="en-US" dirty="0" smtClean="0"/>
              <a:t>When x=1:   	 2.3 nanoseconds</a:t>
            </a:r>
          </a:p>
          <a:p>
            <a:endParaRPr lang="en-US" dirty="0"/>
          </a:p>
          <a:p>
            <a:r>
              <a:rPr lang="en-US" dirty="0" smtClean="0"/>
              <a:t>When x=5:  	2.27 nanoseconds</a:t>
            </a:r>
          </a:p>
          <a:p>
            <a:endParaRPr lang="en-US" dirty="0"/>
          </a:p>
          <a:p>
            <a:r>
              <a:rPr lang="en-US" dirty="0" smtClean="0"/>
              <a:t>When x=10:	2.06 nanoseconds</a:t>
            </a:r>
          </a:p>
          <a:p>
            <a:endParaRPr lang="en-US" dirty="0"/>
          </a:p>
          <a:p>
            <a:endParaRPr lang="en-US" dirty="0"/>
          </a:p>
        </p:txBody>
      </p:sp>
    </p:spTree>
    <p:extLst>
      <p:ext uri="{BB962C8B-B14F-4D97-AF65-F5344CB8AC3E}">
        <p14:creationId xmlns:p14="http://schemas.microsoft.com/office/powerpoint/2010/main" val="3591314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endParaRPr lang="en-US" dirty="0" smtClean="0"/>
          </a:p>
          <a:p>
            <a:pPr lvl="0"/>
            <a:r>
              <a:rPr lang="en-US" dirty="0"/>
              <a:t>For which value of x creates the best path?</a:t>
            </a:r>
          </a:p>
          <a:p>
            <a:endParaRPr lang="en-US" dirty="0" smtClean="0"/>
          </a:p>
          <a:p>
            <a:pPr lvl="1"/>
            <a:r>
              <a:rPr lang="en-US" dirty="0" smtClean="0"/>
              <a:t>The best path is when x=10 because it takes the least amount of time.</a:t>
            </a:r>
            <a:endParaRPr lang="en-US" dirty="0"/>
          </a:p>
        </p:txBody>
      </p:sp>
    </p:spTree>
    <p:extLst>
      <p:ext uri="{BB962C8B-B14F-4D97-AF65-F5344CB8AC3E}">
        <p14:creationId xmlns:p14="http://schemas.microsoft.com/office/powerpoint/2010/main" val="3615370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r>
              <a:rPr lang="en-US" dirty="0" smtClean="0"/>
              <a:t>Write </a:t>
            </a:r>
            <a:r>
              <a:rPr lang="en-US" dirty="0"/>
              <a:t>a function, T(x), for the time it takes light to travel from A to B. Use 30 cm/nanosecond as light’s speed in air and 15 cm/nanosecond as light’s speed in water. Substitute in variables from the diagram below. *Remember 15 cm/nanosecond is only a guess until we can figure out x</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542" y="4038600"/>
            <a:ext cx="3146258" cy="2718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2869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 continued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endParaRPr lang="en-US" dirty="0" smtClean="0"/>
              </a:p>
              <a:p>
                <a14:m>
                  <m:oMath xmlns:m="http://schemas.openxmlformats.org/officeDocument/2006/math">
                    <m:r>
                      <a:rPr lang="en-US" sz="3600" b="0" i="1" smtClean="0">
                        <a:latin typeface="Cambria Math"/>
                      </a:rPr>
                      <m:t>𝑇</m:t>
                    </m:r>
                    <m:d>
                      <m:dPr>
                        <m:ctrlPr>
                          <a:rPr lang="en-US" sz="3600" b="0" i="1" smtClean="0">
                            <a:latin typeface="Cambria Math"/>
                          </a:rPr>
                        </m:ctrlPr>
                      </m:dPr>
                      <m:e>
                        <m:r>
                          <a:rPr lang="en-US" sz="3600" b="0" i="1" smtClean="0">
                            <a:latin typeface="Cambria Math"/>
                          </a:rPr>
                          <m:t>𝑥</m:t>
                        </m:r>
                      </m:e>
                    </m:d>
                    <m:r>
                      <a:rPr lang="en-US" sz="3600" b="0" i="1" smtClean="0">
                        <a:latin typeface="Cambria Math"/>
                      </a:rPr>
                      <m:t>=</m:t>
                    </m:r>
                    <m:f>
                      <m:fPr>
                        <m:ctrlPr>
                          <a:rPr lang="en-US" sz="3600" b="0" i="1" smtClean="0">
                            <a:latin typeface="Cambria Math"/>
                          </a:rPr>
                        </m:ctrlPr>
                      </m:fPr>
                      <m:num>
                        <m:rad>
                          <m:radPr>
                            <m:degHide m:val="on"/>
                            <m:ctrlPr>
                              <a:rPr lang="en-US" sz="3600" b="0" i="1" smtClean="0">
                                <a:latin typeface="Cambria Math"/>
                              </a:rPr>
                            </m:ctrlPr>
                          </m:radPr>
                          <m:deg/>
                          <m:e>
                            <m:sSup>
                              <m:sSupPr>
                                <m:ctrlPr>
                                  <a:rPr lang="en-US" sz="3600" b="0" i="1" smtClean="0">
                                    <a:latin typeface="Cambria Math"/>
                                  </a:rPr>
                                </m:ctrlPr>
                              </m:sSupPr>
                              <m:e>
                                <m:r>
                                  <a:rPr lang="en-US" sz="3600" b="0" i="1" smtClean="0">
                                    <a:latin typeface="Cambria Math"/>
                                  </a:rPr>
                                  <m:t>𝑥</m:t>
                                </m:r>
                              </m:e>
                              <m:sup>
                                <m:r>
                                  <a:rPr lang="en-US" sz="3600" b="0" i="1" smtClean="0">
                                    <a:latin typeface="Cambria Math"/>
                                  </a:rPr>
                                  <m:t>2</m:t>
                                </m:r>
                              </m:sup>
                            </m:sSup>
                            <m:r>
                              <a:rPr lang="en-US" sz="3600" b="0" i="1" smtClean="0">
                                <a:latin typeface="Cambria Math"/>
                              </a:rPr>
                              <m:t>+</m:t>
                            </m:r>
                            <m:sSup>
                              <m:sSupPr>
                                <m:ctrlPr>
                                  <a:rPr lang="en-US" sz="3600" b="0" i="1" smtClean="0">
                                    <a:latin typeface="Cambria Math"/>
                                  </a:rPr>
                                </m:ctrlPr>
                              </m:sSupPr>
                              <m:e>
                                <m:r>
                                  <a:rPr lang="en-US" sz="3600" b="0" i="1" smtClean="0">
                                    <a:latin typeface="Cambria Math"/>
                                  </a:rPr>
                                  <m:t>𝑏</m:t>
                                </m:r>
                              </m:e>
                              <m:sup>
                                <m:r>
                                  <a:rPr lang="en-US" sz="3600" b="0" i="1" smtClean="0">
                                    <a:latin typeface="Cambria Math"/>
                                  </a:rPr>
                                  <m:t>2</m:t>
                                </m:r>
                              </m:sup>
                            </m:sSup>
                          </m:e>
                        </m:rad>
                      </m:num>
                      <m:den>
                        <m:r>
                          <a:rPr lang="en-US" sz="3600" b="0" i="1" smtClean="0">
                            <a:latin typeface="Cambria Math"/>
                          </a:rPr>
                          <m:t>15</m:t>
                        </m:r>
                      </m:den>
                    </m:f>
                    <m:r>
                      <a:rPr lang="en-US" sz="3600" b="0" i="1" smtClean="0">
                        <a:latin typeface="Cambria Math"/>
                      </a:rPr>
                      <m:t>+</m:t>
                    </m:r>
                    <m:f>
                      <m:fPr>
                        <m:ctrlPr>
                          <a:rPr lang="en-US" sz="3600" b="0" i="1" smtClean="0">
                            <a:latin typeface="Cambria Math"/>
                          </a:rPr>
                        </m:ctrlPr>
                      </m:fPr>
                      <m:num>
                        <m:rad>
                          <m:radPr>
                            <m:degHide m:val="on"/>
                            <m:ctrlPr>
                              <a:rPr lang="en-US" sz="3600" b="0" i="1" smtClean="0">
                                <a:latin typeface="Cambria Math"/>
                              </a:rPr>
                            </m:ctrlPr>
                          </m:radPr>
                          <m:deg/>
                          <m:e>
                            <m:sSup>
                              <m:sSupPr>
                                <m:ctrlPr>
                                  <a:rPr lang="en-US" sz="3600" b="0" i="1" smtClean="0">
                                    <a:latin typeface="Cambria Math"/>
                                  </a:rPr>
                                </m:ctrlPr>
                              </m:sSupPr>
                              <m:e>
                                <m:r>
                                  <a:rPr lang="en-US" sz="3600" b="0" i="1" smtClean="0">
                                    <a:latin typeface="Cambria Math"/>
                                  </a:rPr>
                                  <m:t>(</m:t>
                                </m:r>
                                <m:r>
                                  <a:rPr lang="en-US" sz="3600" b="0" i="1" smtClean="0">
                                    <a:latin typeface="Cambria Math"/>
                                  </a:rPr>
                                  <m:t>𝑎</m:t>
                                </m:r>
                                <m:r>
                                  <a:rPr lang="en-US" sz="3600" b="0" i="1" smtClean="0">
                                    <a:latin typeface="Cambria Math"/>
                                  </a:rPr>
                                  <m:t>−</m:t>
                                </m:r>
                                <m:r>
                                  <a:rPr lang="en-US" sz="3600" b="0" i="1" smtClean="0">
                                    <a:latin typeface="Cambria Math"/>
                                  </a:rPr>
                                  <m:t>𝑥</m:t>
                                </m:r>
                                <m:r>
                                  <a:rPr lang="en-US" sz="3600" b="0" i="1" smtClean="0">
                                    <a:latin typeface="Cambria Math"/>
                                  </a:rPr>
                                  <m:t>)</m:t>
                                </m:r>
                              </m:e>
                              <m:sup>
                                <m:r>
                                  <a:rPr lang="en-US" sz="3600" b="0" i="1" smtClean="0">
                                    <a:latin typeface="Cambria Math"/>
                                  </a:rPr>
                                  <m:t>2</m:t>
                                </m:r>
                              </m:sup>
                            </m:sSup>
                            <m:r>
                              <a:rPr lang="en-US" sz="3600" b="0" i="1" smtClean="0">
                                <a:latin typeface="Cambria Math"/>
                              </a:rPr>
                              <m:t>+</m:t>
                            </m:r>
                            <m:sSup>
                              <m:sSupPr>
                                <m:ctrlPr>
                                  <a:rPr lang="en-US" sz="3600" b="0" i="1" smtClean="0">
                                    <a:latin typeface="Cambria Math"/>
                                  </a:rPr>
                                </m:ctrlPr>
                              </m:sSupPr>
                              <m:e>
                                <m:r>
                                  <a:rPr lang="en-US" sz="3600" b="0" i="1" smtClean="0">
                                    <a:latin typeface="Cambria Math"/>
                                  </a:rPr>
                                  <m:t>𝑐</m:t>
                                </m:r>
                              </m:e>
                              <m:sup>
                                <m:r>
                                  <a:rPr lang="en-US" sz="3600" b="0" i="1" smtClean="0">
                                    <a:latin typeface="Cambria Math"/>
                                  </a:rPr>
                                  <m:t>2</m:t>
                                </m:r>
                              </m:sup>
                            </m:sSup>
                          </m:e>
                        </m:rad>
                      </m:num>
                      <m:den>
                        <m:r>
                          <a:rPr lang="en-US" sz="3600" b="0" i="1" smtClean="0">
                            <a:latin typeface="Cambria Math"/>
                          </a:rPr>
                          <m:t>30</m:t>
                        </m:r>
                      </m:den>
                    </m:f>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79431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lstStyle/>
          <a:p>
            <a:endParaRPr lang="en-US" dirty="0" smtClean="0"/>
          </a:p>
          <a:p>
            <a:pPr lvl="0"/>
            <a:r>
              <a:rPr lang="en-US" dirty="0"/>
              <a:t>Use your calculator to estimate the path light will take using the formula and measurements from number 4. (What is the x-value?)</a:t>
            </a:r>
          </a:p>
          <a:p>
            <a:endParaRPr lang="en-US" dirty="0" smtClean="0"/>
          </a:p>
          <a:p>
            <a:pPr lvl="1"/>
            <a:r>
              <a:rPr lang="en-US" dirty="0" smtClean="0"/>
              <a:t>x = 4</a:t>
            </a:r>
            <a:endParaRPr lang="en-US" dirty="0"/>
          </a:p>
        </p:txBody>
      </p:sp>
    </p:spTree>
    <p:extLst>
      <p:ext uri="{BB962C8B-B14F-4D97-AF65-F5344CB8AC3E}">
        <p14:creationId xmlns:p14="http://schemas.microsoft.com/office/powerpoint/2010/main" val="3434878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 continued</a:t>
            </a:r>
            <a:endParaRPr lang="en-US" dirty="0"/>
          </a:p>
        </p:txBody>
      </p:sp>
      <p:sp>
        <p:nvSpPr>
          <p:cNvPr id="3" name="Content Placeholder 2"/>
          <p:cNvSpPr>
            <a:spLocks noGrp="1"/>
          </p:cNvSpPr>
          <p:nvPr>
            <p:ph idx="1"/>
          </p:nvPr>
        </p:nvSpPr>
        <p:spPr/>
        <p:txBody>
          <a:bodyPr/>
          <a:lstStyle/>
          <a:p>
            <a:pPr marL="274320" lvl="1" indent="-274320">
              <a:buClr>
                <a:schemeClr val="accent3"/>
              </a:buClr>
              <a:buSzPct val="95000"/>
            </a:pPr>
            <a:endParaRPr lang="en-US" dirty="0" smtClean="0"/>
          </a:p>
          <a:p>
            <a:pPr marL="274320" lvl="1" indent="-274320">
              <a:buClr>
                <a:schemeClr val="accent3"/>
              </a:buClr>
              <a:buSzPct val="95000"/>
            </a:pPr>
            <a:r>
              <a:rPr lang="en-US" dirty="0" smtClean="0"/>
              <a:t>Does </a:t>
            </a:r>
            <a:r>
              <a:rPr lang="en-US" dirty="0"/>
              <a:t>light actually take the path you found? If not, why not?</a:t>
            </a:r>
          </a:p>
          <a:p>
            <a:endParaRPr lang="en-US" dirty="0"/>
          </a:p>
        </p:txBody>
      </p:sp>
    </p:spTree>
    <p:extLst>
      <p:ext uri="{BB962C8B-B14F-4D97-AF65-F5344CB8AC3E}">
        <p14:creationId xmlns:p14="http://schemas.microsoft.com/office/powerpoint/2010/main" val="1808916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 continued</a:t>
            </a:r>
            <a:endParaRPr lang="en-US" dirty="0"/>
          </a:p>
        </p:txBody>
      </p:sp>
      <p:sp>
        <p:nvSpPr>
          <p:cNvPr id="3" name="Content Placeholder 2"/>
          <p:cNvSpPr>
            <a:spLocks noGrp="1"/>
          </p:cNvSpPr>
          <p:nvPr>
            <p:ph idx="1"/>
          </p:nvPr>
        </p:nvSpPr>
        <p:spPr/>
        <p:txBody>
          <a:bodyPr/>
          <a:lstStyle/>
          <a:p>
            <a:pPr marL="274320" lvl="1" indent="-274320">
              <a:buClr>
                <a:schemeClr val="accent3"/>
              </a:buClr>
              <a:buSzPct val="95000"/>
            </a:pPr>
            <a:endParaRPr lang="en-US" dirty="0" smtClean="0"/>
          </a:p>
          <a:p>
            <a:pPr marL="274320" lvl="1" indent="-274320">
              <a:buClr>
                <a:schemeClr val="accent3"/>
              </a:buClr>
              <a:buSzPct val="95000"/>
            </a:pPr>
            <a:r>
              <a:rPr lang="en-US" dirty="0" smtClean="0"/>
              <a:t>Does </a:t>
            </a:r>
            <a:r>
              <a:rPr lang="en-US" dirty="0"/>
              <a:t>light actually take the path you found? If not, why not?</a:t>
            </a:r>
          </a:p>
          <a:p>
            <a:endParaRPr lang="en-US" dirty="0" smtClean="0"/>
          </a:p>
          <a:p>
            <a:pPr lvl="1"/>
            <a:r>
              <a:rPr lang="en-US" dirty="0" smtClean="0"/>
              <a:t>NO because the assumed value for light’s speed in water was probably wrong</a:t>
            </a:r>
            <a:endParaRPr lang="en-US" dirty="0"/>
          </a:p>
        </p:txBody>
      </p:sp>
    </p:spTree>
    <p:extLst>
      <p:ext uri="{BB962C8B-B14F-4D97-AF65-F5344CB8AC3E}">
        <p14:creationId xmlns:p14="http://schemas.microsoft.com/office/powerpoint/2010/main" val="416781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smtClean="0"/>
              <a:t>Students will use various math skills to explore light’s behavior in water.</a:t>
            </a:r>
            <a:endParaRPr lang="en-US" dirty="0"/>
          </a:p>
        </p:txBody>
      </p:sp>
    </p:spTree>
    <p:extLst>
      <p:ext uri="{BB962C8B-B14F-4D97-AF65-F5344CB8AC3E}">
        <p14:creationId xmlns:p14="http://schemas.microsoft.com/office/powerpoint/2010/main" val="843859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a:t>
            </a:r>
            <a:endParaRPr lang="en-US" dirty="0"/>
          </a:p>
        </p:txBody>
      </p:sp>
      <p:sp>
        <p:nvSpPr>
          <p:cNvPr id="3" name="Content Placeholder 2"/>
          <p:cNvSpPr>
            <a:spLocks noGrp="1"/>
          </p:cNvSpPr>
          <p:nvPr>
            <p:ph idx="1"/>
          </p:nvPr>
        </p:nvSpPr>
        <p:spPr/>
        <p:txBody>
          <a:bodyPr/>
          <a:lstStyle/>
          <a:p>
            <a:pPr lvl="0"/>
            <a:endParaRPr lang="en-US" dirty="0" smtClean="0"/>
          </a:p>
          <a:p>
            <a:pPr lvl="0"/>
            <a:r>
              <a:rPr lang="en-US" dirty="0" smtClean="0"/>
              <a:t>Now </a:t>
            </a:r>
            <a:r>
              <a:rPr lang="en-US" dirty="0"/>
              <a:t>we can find the value of x. Put a ruler across the top of the container with zero lined up with the string. One person should hold a pencil point at </a:t>
            </a:r>
            <a:r>
              <a:rPr lang="en-US" dirty="0" err="1"/>
              <a:t>th</a:t>
            </a:r>
            <a:r>
              <a:rPr lang="en-US" dirty="0"/>
              <a:t> the surface of the water at the value you computed x to be in quester 5, and another person should be looking at the point from the point on the dowel. If the pencil doesn’t line up with the point, the observer should instruct their classmate to move the pencil until it does line up.</a:t>
            </a:r>
          </a:p>
        </p:txBody>
      </p:sp>
    </p:spTree>
    <p:extLst>
      <p:ext uri="{BB962C8B-B14F-4D97-AF65-F5344CB8AC3E}">
        <p14:creationId xmlns:p14="http://schemas.microsoft.com/office/powerpoint/2010/main" val="1247944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 continued</a:t>
            </a:r>
            <a:endParaRPr lang="en-US" dirty="0"/>
          </a:p>
        </p:txBody>
      </p:sp>
      <p:sp>
        <p:nvSpPr>
          <p:cNvPr id="3" name="Content Placeholder 2"/>
          <p:cNvSpPr>
            <a:spLocks noGrp="1"/>
          </p:cNvSpPr>
          <p:nvPr>
            <p:ph idx="1"/>
          </p:nvPr>
        </p:nvSpPr>
        <p:spPr/>
        <p:txBody>
          <a:bodyPr/>
          <a:lstStyle/>
          <a:p>
            <a:endParaRPr lang="en-US" dirty="0" smtClean="0"/>
          </a:p>
          <a:p>
            <a:r>
              <a:rPr lang="en-US" dirty="0"/>
              <a:t>What measurement on the ruler does the pencil line up with? This is our x-value, or the distance from A at which light enters the water.</a:t>
            </a:r>
          </a:p>
          <a:p>
            <a:pPr lvl="1"/>
            <a:r>
              <a:rPr lang="en-US" dirty="0" smtClean="0"/>
              <a:t>x = 7.5 cm</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886200"/>
            <a:ext cx="4052887" cy="2474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906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a:t>
            </a:r>
            <a:endParaRPr lang="en-US" dirty="0"/>
          </a:p>
        </p:txBody>
      </p:sp>
      <p:sp>
        <p:nvSpPr>
          <p:cNvPr id="3" name="Content Placeholder 2"/>
          <p:cNvSpPr>
            <a:spLocks noGrp="1"/>
          </p:cNvSpPr>
          <p:nvPr>
            <p:ph idx="1"/>
          </p:nvPr>
        </p:nvSpPr>
        <p:spPr/>
        <p:txBody>
          <a:bodyPr/>
          <a:lstStyle/>
          <a:p>
            <a:pPr lvl="0"/>
            <a:endParaRPr lang="en-US" sz="2800" dirty="0" smtClean="0"/>
          </a:p>
          <a:p>
            <a:pPr lvl="0"/>
            <a:r>
              <a:rPr lang="en-US" sz="2800" dirty="0" smtClean="0"/>
              <a:t>We </a:t>
            </a:r>
            <a:r>
              <a:rPr lang="en-US" sz="2800" dirty="0"/>
              <a:t>now have all the information we need to find the speed of light in water. Using the formula and keeping x as a variable, substitute different values for the speed of light until you get as close as possible to the actual x-value you measured. Once you get the actual x-value, you have found the speed of light </a:t>
            </a:r>
            <a:r>
              <a:rPr lang="en-US" sz="2800" dirty="0" smtClean="0"/>
              <a:t>underwater</a:t>
            </a:r>
            <a:r>
              <a:rPr lang="en-US" sz="2800" dirty="0"/>
              <a:t>.</a:t>
            </a:r>
            <a:endParaRPr lang="en-US" sz="2400" dirty="0"/>
          </a:p>
          <a:p>
            <a:pPr lvl="1"/>
            <a:r>
              <a:rPr lang="en-US" dirty="0"/>
              <a:t>The speed of light is…?</a:t>
            </a:r>
            <a:endParaRPr lang="en-US" sz="2000" dirty="0"/>
          </a:p>
          <a:p>
            <a:endParaRPr lang="en-US" dirty="0"/>
          </a:p>
        </p:txBody>
      </p:sp>
    </p:spTree>
    <p:extLst>
      <p:ext uri="{BB962C8B-B14F-4D97-AF65-F5344CB8AC3E}">
        <p14:creationId xmlns:p14="http://schemas.microsoft.com/office/powerpoint/2010/main" val="2490023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 continued</a:t>
            </a:r>
            <a:endParaRPr lang="en-US" dirty="0"/>
          </a:p>
        </p:txBody>
      </p:sp>
      <p:sp>
        <p:nvSpPr>
          <p:cNvPr id="3" name="Content Placeholder 2"/>
          <p:cNvSpPr>
            <a:spLocks noGrp="1"/>
          </p:cNvSpPr>
          <p:nvPr>
            <p:ph idx="1"/>
          </p:nvPr>
        </p:nvSpPr>
        <p:spPr/>
        <p:txBody>
          <a:bodyPr/>
          <a:lstStyle/>
          <a:p>
            <a:endParaRPr lang="en-US" dirty="0" smtClean="0"/>
          </a:p>
          <a:p>
            <a:r>
              <a:rPr lang="en-US" sz="3600" dirty="0" smtClean="0"/>
              <a:t>My calculations gave:   </a:t>
            </a:r>
          </a:p>
          <a:p>
            <a:pPr marL="0" indent="0">
              <a:buNone/>
            </a:pPr>
            <a:r>
              <a:rPr lang="en-US" sz="3600" dirty="0">
                <a:solidFill>
                  <a:srgbClr val="FF0000"/>
                </a:solidFill>
              </a:rPr>
              <a:t> </a:t>
            </a:r>
            <a:r>
              <a:rPr lang="en-US" sz="3600" dirty="0" smtClean="0">
                <a:solidFill>
                  <a:srgbClr val="FF0000"/>
                </a:solidFill>
              </a:rPr>
              <a:t> </a:t>
            </a:r>
            <a:r>
              <a:rPr lang="en-US" sz="3600" dirty="0" smtClean="0">
                <a:solidFill>
                  <a:schemeClr val="bg2">
                    <a:lumMod val="50000"/>
                  </a:schemeClr>
                </a:solidFill>
              </a:rPr>
              <a:t>22.75 cm per nanosecond</a:t>
            </a:r>
          </a:p>
          <a:p>
            <a:endParaRPr lang="en-US" sz="3600" dirty="0">
              <a:solidFill>
                <a:srgbClr val="FF0000"/>
              </a:solidFill>
            </a:endParaRPr>
          </a:p>
          <a:p>
            <a:r>
              <a:rPr lang="en-US" sz="3600" dirty="0" smtClean="0"/>
              <a:t>The actual speed of light underwater is: </a:t>
            </a:r>
            <a:r>
              <a:rPr lang="en-US" sz="3600" dirty="0" smtClean="0">
                <a:solidFill>
                  <a:schemeClr val="bg2">
                    <a:lumMod val="50000"/>
                  </a:schemeClr>
                </a:solidFill>
              </a:rPr>
              <a:t>22.5 cm per nanosecond</a:t>
            </a:r>
            <a:endParaRPr lang="en-US" sz="3600" dirty="0">
              <a:solidFill>
                <a:schemeClr val="bg2">
                  <a:lumMod val="50000"/>
                </a:schemeClr>
              </a:solidFill>
            </a:endParaRPr>
          </a:p>
        </p:txBody>
      </p:sp>
    </p:spTree>
    <p:extLst>
      <p:ext uri="{BB962C8B-B14F-4D97-AF65-F5344CB8AC3E}">
        <p14:creationId xmlns:p14="http://schemas.microsoft.com/office/powerpoint/2010/main" val="2927980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8</a:t>
            </a:r>
            <a:endParaRPr lang="en-US" dirty="0"/>
          </a:p>
        </p:txBody>
      </p:sp>
      <p:sp>
        <p:nvSpPr>
          <p:cNvPr id="3" name="Content Placeholder 2"/>
          <p:cNvSpPr>
            <a:spLocks noGrp="1"/>
          </p:cNvSpPr>
          <p:nvPr>
            <p:ph idx="1"/>
          </p:nvPr>
        </p:nvSpPr>
        <p:spPr/>
        <p:txBody>
          <a:bodyPr/>
          <a:lstStyle/>
          <a:p>
            <a:pPr lvl="0"/>
            <a:endParaRPr lang="en-US" dirty="0" smtClean="0"/>
          </a:p>
          <a:p>
            <a:pPr lvl="0"/>
            <a:r>
              <a:rPr lang="en-US" dirty="0" smtClean="0"/>
              <a:t>How </a:t>
            </a:r>
            <a:r>
              <a:rPr lang="en-US" dirty="0"/>
              <a:t>did you use math to approximate the speed of light in water?</a:t>
            </a:r>
          </a:p>
          <a:p>
            <a:endParaRPr lang="en-US" dirty="0"/>
          </a:p>
        </p:txBody>
      </p:sp>
    </p:spTree>
    <p:extLst>
      <p:ext uri="{BB962C8B-B14F-4D97-AF65-F5344CB8AC3E}">
        <p14:creationId xmlns:p14="http://schemas.microsoft.com/office/powerpoint/2010/main" val="4266652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Activity</a:t>
            </a:r>
            <a:endParaRPr lang="en-US" dirty="0"/>
          </a:p>
        </p:txBody>
      </p:sp>
      <p:sp>
        <p:nvSpPr>
          <p:cNvPr id="3" name="Content Placeholder 2"/>
          <p:cNvSpPr>
            <a:spLocks noGrp="1"/>
          </p:cNvSpPr>
          <p:nvPr>
            <p:ph idx="1"/>
          </p:nvPr>
        </p:nvSpPr>
        <p:spPr/>
        <p:txBody>
          <a:bodyPr/>
          <a:lstStyle/>
          <a:p>
            <a:pPr lvl="0"/>
            <a:endParaRPr lang="en-US" dirty="0" smtClean="0"/>
          </a:p>
          <a:p>
            <a:pPr lvl="0"/>
            <a:r>
              <a:rPr lang="en-US" dirty="0" smtClean="0"/>
              <a:t>Using </a:t>
            </a:r>
            <a:r>
              <a:rPr lang="en-US" dirty="0"/>
              <a:t>the same set-up as before, fill the container to a different depth than before. Use the result your class got for the speed of light in water to predict where you would see the object; that is predict the value of where the path of light emerges from the water. Then observe as before to see where it actually emerges. Comment on your result and explain it.</a:t>
            </a:r>
          </a:p>
          <a:p>
            <a:endParaRPr lang="en-US" dirty="0"/>
          </a:p>
        </p:txBody>
      </p:sp>
    </p:spTree>
    <p:extLst>
      <p:ext uri="{BB962C8B-B14F-4D97-AF65-F5344CB8AC3E}">
        <p14:creationId xmlns:p14="http://schemas.microsoft.com/office/powerpoint/2010/main" val="3244223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smtClean="0"/>
              <a:t>Activity and Materials Adapted From:</a:t>
            </a:r>
            <a:endParaRPr lang="en-US" dirty="0"/>
          </a:p>
        </p:txBody>
      </p:sp>
      <p:sp>
        <p:nvSpPr>
          <p:cNvPr id="3" name="Content Placeholder 2"/>
          <p:cNvSpPr>
            <a:spLocks noGrp="1"/>
          </p:cNvSpPr>
          <p:nvPr>
            <p:ph idx="1"/>
          </p:nvPr>
        </p:nvSpPr>
        <p:spPr/>
        <p:txBody>
          <a:bodyPr/>
          <a:lstStyle/>
          <a:p>
            <a:endParaRPr lang="en-US" dirty="0" smtClean="0"/>
          </a:p>
          <a:p>
            <a:r>
              <a:rPr lang="en-US" dirty="0">
                <a:hlinkClick r:id="rId2"/>
              </a:rPr>
              <a:t>http://</a:t>
            </a:r>
            <a:r>
              <a:rPr lang="en-US" dirty="0" smtClean="0">
                <a:hlinkClick r:id="rId2"/>
              </a:rPr>
              <a:t>www9.georgetown.edu/faculty/sandefur/handsonmath/downloads/pdf/light-t.pdf</a:t>
            </a:r>
            <a:endParaRPr lang="en-US" dirty="0" smtClean="0"/>
          </a:p>
          <a:p>
            <a:endParaRPr lang="en-US" dirty="0"/>
          </a:p>
          <a:p>
            <a:r>
              <a:rPr lang="en-US" dirty="0">
                <a:hlinkClick r:id="rId3"/>
              </a:rPr>
              <a:t>http://</a:t>
            </a:r>
            <a:r>
              <a:rPr lang="en-US" dirty="0" smtClean="0">
                <a:hlinkClick r:id="rId3"/>
              </a:rPr>
              <a:t>www9.georgetown.edu/faculty/sandefur/handsonmath/downloads/pdf/light-s.pdf</a:t>
            </a:r>
            <a:endParaRPr lang="en-US" dirty="0" smtClean="0"/>
          </a:p>
          <a:p>
            <a:endParaRPr lang="en-US" dirty="0"/>
          </a:p>
        </p:txBody>
      </p:sp>
    </p:spTree>
    <p:extLst>
      <p:ext uri="{BB962C8B-B14F-4D97-AF65-F5344CB8AC3E}">
        <p14:creationId xmlns:p14="http://schemas.microsoft.com/office/powerpoint/2010/main" val="76463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Students will use the Pythagorean Theorem and relationship between distance, rate, and time to calculate the time it takes for light to travel from a point above water to a point below water.</a:t>
            </a:r>
          </a:p>
          <a:p>
            <a:endParaRPr lang="en-US" dirty="0"/>
          </a:p>
          <a:p>
            <a:r>
              <a:rPr lang="en-US" dirty="0" smtClean="0"/>
              <a:t>Students will develop a function to graph the speed of light in water.</a:t>
            </a:r>
            <a:endParaRPr lang="en-US" dirty="0"/>
          </a:p>
        </p:txBody>
      </p:sp>
    </p:spTree>
    <p:extLst>
      <p:ext uri="{BB962C8B-B14F-4D97-AF65-F5344CB8AC3E}">
        <p14:creationId xmlns:p14="http://schemas.microsoft.com/office/powerpoint/2010/main" val="4006363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Materials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Clear Plastic Container of water prepared by the teacher</a:t>
            </a:r>
          </a:p>
          <a:p>
            <a:endParaRPr lang="en-US" dirty="0" smtClean="0"/>
          </a:p>
          <a:p>
            <a:r>
              <a:rPr lang="en-US" dirty="0" smtClean="0"/>
              <a:t>Wooden Dowel (or other thin cylinder that can be placed perpendicular to the table) with a mark 20 cm from the water level</a:t>
            </a:r>
          </a:p>
          <a:p>
            <a:endParaRPr lang="en-US" dirty="0" smtClean="0"/>
          </a:p>
          <a:p>
            <a:r>
              <a:rPr lang="en-US" dirty="0" smtClean="0"/>
              <a:t>Ruler</a:t>
            </a:r>
          </a:p>
          <a:p>
            <a:endParaRPr lang="en-US" dirty="0"/>
          </a:p>
          <a:p>
            <a:r>
              <a:rPr lang="en-US" dirty="0" smtClean="0"/>
              <a:t>Pencil</a:t>
            </a:r>
          </a:p>
          <a:p>
            <a:endParaRPr lang="en-US" dirty="0"/>
          </a:p>
          <a:p>
            <a:r>
              <a:rPr lang="en-US" dirty="0" smtClean="0"/>
              <a:t>Worksheet</a:t>
            </a:r>
            <a:endParaRPr lang="en-US" dirty="0"/>
          </a:p>
          <a:p>
            <a:endParaRPr lang="en-US" dirty="0" smtClean="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429" y="3657600"/>
            <a:ext cx="1829940" cy="2462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92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Useful Formulas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endParaRPr lang="en-US" dirty="0" smtClean="0"/>
              </a:p>
              <a:p>
                <a14:m>
                  <m:oMath xmlns:m="http://schemas.openxmlformats.org/officeDocument/2006/math">
                    <m:sSup>
                      <m:sSupPr>
                        <m:ctrlPr>
                          <a:rPr lang="en-US" i="1" smtClean="0">
                            <a:latin typeface="Cambria Math"/>
                          </a:rPr>
                        </m:ctrlPr>
                      </m:sSupPr>
                      <m:e>
                        <m:r>
                          <a:rPr lang="en-US" i="1" smtClean="0">
                            <a:latin typeface="Cambria Math"/>
                          </a:rPr>
                          <m:t>𝑎</m:t>
                        </m:r>
                      </m:e>
                      <m:sup>
                        <m:r>
                          <a:rPr lang="en-US" i="1" smtClean="0">
                            <a:latin typeface="Cambria Math"/>
                          </a:rPr>
                          <m:t>2</m:t>
                        </m:r>
                      </m:sup>
                    </m:sSup>
                    <m:r>
                      <a:rPr lang="en-US" i="1" smtClean="0">
                        <a:latin typeface="Cambria Math"/>
                      </a:rPr>
                      <m:t>+</m:t>
                    </m:r>
                    <m:sSup>
                      <m:sSupPr>
                        <m:ctrlPr>
                          <a:rPr lang="en-US" i="1" smtClean="0">
                            <a:latin typeface="Cambria Math"/>
                          </a:rPr>
                        </m:ctrlPr>
                      </m:sSupPr>
                      <m:e>
                        <m:r>
                          <a:rPr lang="en-US" i="1" smtClean="0">
                            <a:latin typeface="Cambria Math"/>
                          </a:rPr>
                          <m:t>𝑏</m:t>
                        </m:r>
                      </m:e>
                      <m:sup>
                        <m:r>
                          <a:rPr lang="en-US" i="1" smtClean="0">
                            <a:latin typeface="Cambria Math"/>
                          </a:rPr>
                          <m:t>2</m:t>
                        </m:r>
                      </m:sup>
                    </m:sSup>
                    <m:r>
                      <a:rPr lang="en-US" i="1" smtClean="0">
                        <a:latin typeface="Cambria Math"/>
                      </a:rPr>
                      <m:t>=</m:t>
                    </m:r>
                    <m:sSup>
                      <m:sSupPr>
                        <m:ctrlPr>
                          <a:rPr lang="en-US" i="1" smtClean="0">
                            <a:latin typeface="Cambria Math"/>
                          </a:rPr>
                        </m:ctrlPr>
                      </m:sSupPr>
                      <m:e>
                        <m:r>
                          <a:rPr lang="en-US" i="1" smtClean="0">
                            <a:latin typeface="Cambria Math"/>
                          </a:rPr>
                          <m:t>𝑐</m:t>
                        </m:r>
                      </m:e>
                      <m:sup>
                        <m:r>
                          <a:rPr lang="en-US" i="1" smtClean="0">
                            <a:latin typeface="Cambria Math"/>
                          </a:rPr>
                          <m:t>2</m:t>
                        </m:r>
                      </m:sup>
                    </m:sSup>
                  </m:oMath>
                </a14:m>
                <a:endParaRPr lang="en-US" dirty="0" smtClean="0"/>
              </a:p>
              <a:p>
                <a:endParaRPr lang="en-US" dirty="0" smtClean="0"/>
              </a:p>
              <a:p>
                <a:r>
                  <a:rPr lang="en-US" dirty="0" smtClean="0"/>
                  <a:t>Time = Distance ÷ Rate</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a:stretch>
              </a:blipFill>
            </p:spPr>
            <p:txBody>
              <a:bodyPr/>
              <a:lstStyle/>
              <a:p>
                <a:r>
                  <a:rPr lang="en-US">
                    <a:noFill/>
                  </a:rPr>
                  <a:t> </a:t>
                </a:r>
              </a:p>
            </p:txBody>
          </p:sp>
        </mc:Fallback>
      </mc:AlternateContent>
    </p:spTree>
    <p:extLst>
      <p:ext uri="{BB962C8B-B14F-4D97-AF65-F5344CB8AC3E}">
        <p14:creationId xmlns:p14="http://schemas.microsoft.com/office/powerpoint/2010/main" val="3694419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Have students read a passage about light</a:t>
            </a:r>
          </a:p>
          <a:p>
            <a:endParaRPr lang="en-US" dirty="0" smtClean="0"/>
          </a:p>
          <a:p>
            <a:pPr lvl="1"/>
            <a:r>
              <a:rPr lang="en-US" dirty="0" smtClean="0"/>
              <a:t>At the discretion of the teacher, it can be read as homework the night before or in the beginning of class</a:t>
            </a:r>
          </a:p>
        </p:txBody>
      </p:sp>
    </p:spTree>
    <p:extLst>
      <p:ext uri="{BB962C8B-B14F-4D97-AF65-F5344CB8AC3E}">
        <p14:creationId xmlns:p14="http://schemas.microsoft.com/office/powerpoint/2010/main" val="401666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 to Topic-Rationale</a:t>
            </a:r>
            <a:endParaRPr lang="en-US" dirty="0"/>
          </a:p>
        </p:txBody>
      </p:sp>
      <p:sp>
        <p:nvSpPr>
          <p:cNvPr id="3" name="Content Placeholder 2"/>
          <p:cNvSpPr>
            <a:spLocks noGrp="1"/>
          </p:cNvSpPr>
          <p:nvPr>
            <p:ph idx="1"/>
          </p:nvPr>
        </p:nvSpPr>
        <p:spPr>
          <a:xfrm>
            <a:off x="457200" y="1935480"/>
            <a:ext cx="8229600" cy="4693920"/>
          </a:xfrm>
        </p:spPr>
        <p:txBody>
          <a:bodyPr>
            <a:normAutofit/>
          </a:bodyPr>
          <a:lstStyle/>
          <a:p>
            <a:r>
              <a:rPr lang="en-US" dirty="0" smtClean="0"/>
              <a:t>In a vacuum, light travels 30 cm/nanosecond</a:t>
            </a:r>
          </a:p>
          <a:p>
            <a:pPr lvl="1"/>
            <a:r>
              <a:rPr lang="en-US" dirty="0" smtClean="0"/>
              <a:t>That is 186,281 miles per second</a:t>
            </a:r>
          </a:p>
          <a:p>
            <a:endParaRPr lang="en-US" dirty="0"/>
          </a:p>
          <a:p>
            <a:r>
              <a:rPr lang="en-US" dirty="0" smtClean="0"/>
              <a:t>Light’s speed depends on the optical density of the material it is passing through</a:t>
            </a:r>
          </a:p>
          <a:p>
            <a:pPr lvl="1"/>
            <a:r>
              <a:rPr lang="en-US" dirty="0" smtClean="0"/>
              <a:t>Basically, light moves slower through water than air</a:t>
            </a:r>
          </a:p>
          <a:p>
            <a:pPr lvl="1"/>
            <a:endParaRPr lang="en-US" dirty="0"/>
          </a:p>
          <a:p>
            <a:r>
              <a:rPr lang="en-US" dirty="0" smtClean="0"/>
              <a:t>Fermat’s Principle: Light travels the path that takes the least amount of time to travel, not necessarily the shortest distance</a:t>
            </a:r>
          </a:p>
        </p:txBody>
      </p:sp>
    </p:spTree>
    <p:extLst>
      <p:ext uri="{BB962C8B-B14F-4D97-AF65-F5344CB8AC3E}">
        <p14:creationId xmlns:p14="http://schemas.microsoft.com/office/powerpoint/2010/main" val="2413591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40" y="990600"/>
            <a:ext cx="5121208"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614" y="3962400"/>
            <a:ext cx="5222823"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1255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57135"/>
            <a:ext cx="5562600" cy="4705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1347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1746</TotalTime>
  <Words>906</Words>
  <Application>Microsoft Office PowerPoint</Application>
  <PresentationFormat>On-screen Show (4:3)</PresentationFormat>
  <Paragraphs>112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How Fast Does Light Travel in Water?</vt:lpstr>
      <vt:lpstr>Goals</vt:lpstr>
      <vt:lpstr>Objectives</vt:lpstr>
      <vt:lpstr>Student Materials</vt:lpstr>
      <vt:lpstr>Some Useful Formulas</vt:lpstr>
      <vt:lpstr>Introduction</vt:lpstr>
      <vt:lpstr>Introduction to Topic-Rationale</vt:lpstr>
      <vt:lpstr>PowerPoint Presentation</vt:lpstr>
      <vt:lpstr>Question 1</vt:lpstr>
      <vt:lpstr>Question 1</vt:lpstr>
      <vt:lpstr>Question 2</vt:lpstr>
      <vt:lpstr>Question 2 continued</vt:lpstr>
      <vt:lpstr>Question 2 continued</vt:lpstr>
      <vt:lpstr>Question 3</vt:lpstr>
      <vt:lpstr>Question 4</vt:lpstr>
      <vt:lpstr>Question 4 continued</vt:lpstr>
      <vt:lpstr>Question 5</vt:lpstr>
      <vt:lpstr>Question 5 continued</vt:lpstr>
      <vt:lpstr>Question 5 continued</vt:lpstr>
      <vt:lpstr>Question 6</vt:lpstr>
      <vt:lpstr>Question 6 continued</vt:lpstr>
      <vt:lpstr>Question 7</vt:lpstr>
      <vt:lpstr>Question 7 continued</vt:lpstr>
      <vt:lpstr>Question 8</vt:lpstr>
      <vt:lpstr>Extension Activity</vt:lpstr>
      <vt:lpstr>Activity and Materials Adapted From: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dc:creator>
  <cp:lastModifiedBy>Allison</cp:lastModifiedBy>
  <cp:revision>18</cp:revision>
  <dcterms:created xsi:type="dcterms:W3CDTF">2014-04-28T01:00:16Z</dcterms:created>
  <dcterms:modified xsi:type="dcterms:W3CDTF">2014-04-29T06:06:19Z</dcterms:modified>
</cp:coreProperties>
</file>